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2"/>
  </p:notesMasterIdLst>
  <p:sldIdLst>
    <p:sldId id="262" r:id="rId2"/>
    <p:sldId id="283" r:id="rId3"/>
    <p:sldId id="476" r:id="rId4"/>
    <p:sldId id="284" r:id="rId5"/>
    <p:sldId id="434" r:id="rId6"/>
    <p:sldId id="276" r:id="rId7"/>
    <p:sldId id="327" r:id="rId8"/>
    <p:sldId id="326" r:id="rId9"/>
    <p:sldId id="479" r:id="rId10"/>
    <p:sldId id="286" r:id="rId11"/>
    <p:sldId id="480" r:id="rId12"/>
    <p:sldId id="481" r:id="rId13"/>
    <p:sldId id="486" r:id="rId14"/>
    <p:sldId id="287" r:id="rId15"/>
    <p:sldId id="482" r:id="rId16"/>
    <p:sldId id="300" r:id="rId17"/>
    <p:sldId id="489" r:id="rId18"/>
    <p:sldId id="298" r:id="rId19"/>
    <p:sldId id="316" r:id="rId20"/>
    <p:sldId id="289" r:id="rId21"/>
    <p:sldId id="487" r:id="rId22"/>
    <p:sldId id="278" r:id="rId23"/>
    <p:sldId id="328" r:id="rId24"/>
    <p:sldId id="308" r:id="rId25"/>
    <p:sldId id="313" r:id="rId26"/>
    <p:sldId id="314" r:id="rId27"/>
    <p:sldId id="319" r:id="rId28"/>
    <p:sldId id="320" r:id="rId29"/>
    <p:sldId id="322" r:id="rId30"/>
    <p:sldId id="329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39"/>
    <a:srgbClr val="0FE1E1"/>
    <a:srgbClr val="0AE6D1"/>
    <a:srgbClr val="EEC500"/>
    <a:srgbClr val="FFFF00"/>
    <a:srgbClr val="EE9F00"/>
    <a:srgbClr val="E98705"/>
    <a:srgbClr val="E1EBEF"/>
    <a:srgbClr val="99CC00"/>
    <a:srgbClr val="C3D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50" autoAdjust="0"/>
    <p:restoredTop sz="94683" autoAdjust="0"/>
  </p:normalViewPr>
  <p:slideViewPr>
    <p:cSldViewPr>
      <p:cViewPr varScale="1">
        <p:scale>
          <a:sx n="86" d="100"/>
          <a:sy n="86" d="100"/>
        </p:scale>
        <p:origin x="63" y="4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9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16AC1513-D353-45B3-B95D-C58EACB13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08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Redo these from 2010 only with larger single caption across both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C1513-D353-45B3-B95D-C58EACB1345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02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Redo these from 2010 only with larger single caption across both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C1513-D353-45B3-B95D-C58EACB1345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51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97" indent="0" algn="ctr">
              <a:buNone/>
              <a:defRPr/>
            </a:lvl2pPr>
            <a:lvl3pPr marL="914395" indent="0" algn="ctr">
              <a:buNone/>
              <a:defRPr/>
            </a:lvl3pPr>
            <a:lvl4pPr marL="1371592" indent="0" algn="ctr">
              <a:buNone/>
              <a:defRPr/>
            </a:lvl4pPr>
            <a:lvl5pPr marL="1828789" indent="0" algn="ctr">
              <a:buNone/>
              <a:defRPr/>
            </a:lvl5pPr>
            <a:lvl6pPr marL="2285987" indent="0" algn="ctr">
              <a:buNone/>
              <a:defRPr/>
            </a:lvl6pPr>
            <a:lvl7pPr marL="2743184" indent="0" algn="ctr">
              <a:buNone/>
              <a:defRPr/>
            </a:lvl7pPr>
            <a:lvl8pPr marL="3200381" indent="0" algn="ctr">
              <a:buNone/>
              <a:defRPr/>
            </a:lvl8pPr>
            <a:lvl9pPr marL="3657579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F2365C-6F9C-4A03-BD67-4411C577A3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27329" y="6379813"/>
            <a:ext cx="167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6170EB-232E-426D-BF2A-EEDD924C8A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05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DD609A3-57DE-483D-824E-CE640B8385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730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4356589" y="3244850"/>
            <a:ext cx="466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EB0FEBDF-1E17-44F9-BFF8-26BFE7AD1E1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5778" y="304803"/>
            <a:ext cx="2066192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3"/>
            <a:ext cx="60579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8510955" y="152400"/>
            <a:ext cx="492369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927A8F0-B644-4BFA-A675-86E399A452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131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9" y="3048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1" y="1600203"/>
            <a:ext cx="404446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2338" y="1600203"/>
            <a:ext cx="4044462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E8C470-7022-421C-8320-3BE9E391DF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479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9" y="3048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1" y="1600203"/>
            <a:ext cx="404446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2338" y="3938591"/>
            <a:ext cx="4044462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900357-D702-4CF4-87D1-46E7F7E81D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726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9" y="3048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1" y="1600203"/>
            <a:ext cx="404446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3"/>
            <a:ext cx="404446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EBA93E-1326-414C-9359-2BE4C1E294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316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9" y="3048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3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C173DD-D060-4F14-A3D0-3DB119B7FD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82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342FDC-5233-4908-9781-B3533BF009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798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7" indent="0">
              <a:buNone/>
              <a:defRPr sz="1800"/>
            </a:lvl2pPr>
            <a:lvl3pPr marL="914395" indent="0">
              <a:buNone/>
              <a:defRPr sz="1600"/>
            </a:lvl3pPr>
            <a:lvl4pPr marL="1371592" indent="0">
              <a:buNone/>
              <a:defRPr sz="1400"/>
            </a:lvl4pPr>
            <a:lvl5pPr marL="1828789" indent="0">
              <a:buNone/>
              <a:defRPr sz="1400"/>
            </a:lvl5pPr>
            <a:lvl6pPr marL="2285987" indent="0">
              <a:buNone/>
              <a:defRPr sz="1400"/>
            </a:lvl6pPr>
            <a:lvl7pPr marL="2743184" indent="0">
              <a:buNone/>
              <a:defRPr sz="1400"/>
            </a:lvl7pPr>
            <a:lvl8pPr marL="3200381" indent="0">
              <a:buNone/>
              <a:defRPr sz="1400"/>
            </a:lvl8pPr>
            <a:lvl9pPr marL="365757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70D6CA-94F9-4CFF-B327-2062480052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465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3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3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3BC2BEE-A254-4EF7-8042-2B73EE6AB0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748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4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1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4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1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F82E6F-7B6A-4A6C-8737-7C364472B7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568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F153D03-A77B-43E1-A0A9-6767554152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049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899FDBC-681A-4C98-A2DD-2B265648D2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476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3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4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A538FF-839E-4681-B9B6-94286A7670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765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7" indent="0">
              <a:buNone/>
              <a:defRPr sz="2800"/>
            </a:lvl2pPr>
            <a:lvl3pPr marL="914395" indent="0">
              <a:buNone/>
              <a:defRPr sz="2400"/>
            </a:lvl3pPr>
            <a:lvl4pPr marL="1371592" indent="0">
              <a:buNone/>
              <a:defRPr sz="2000"/>
            </a:lvl4pPr>
            <a:lvl5pPr marL="1828789" indent="0">
              <a:buNone/>
              <a:defRPr sz="2000"/>
            </a:lvl5pPr>
            <a:lvl6pPr marL="2285987" indent="0">
              <a:buNone/>
              <a:defRPr sz="2000"/>
            </a:lvl6pPr>
            <a:lvl7pPr marL="2743184" indent="0">
              <a:buNone/>
              <a:defRPr sz="2000"/>
            </a:lvl7pPr>
            <a:lvl8pPr marL="3200381" indent="0">
              <a:buNone/>
              <a:defRPr sz="2000"/>
            </a:lvl8pPr>
            <a:lvl9pPr marL="365757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4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B900E0B-E708-4012-A84B-F501C95FCC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75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98000">
              <a:srgbClr val="181CC7"/>
            </a:gs>
            <a:gs pos="100000">
              <a:srgbClr val="181CC7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2369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29" name="Picture 11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" y="6392866"/>
            <a:ext cx="21336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27329" y="6379813"/>
            <a:ext cx="167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6170EB-232E-426D-BF2A-EEDD924C8A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47EFEB-2D33-4621-8247-740F9E247AD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29" y="6374170"/>
            <a:ext cx="1078471" cy="3580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197" algn="ctr" rtl="0" fontAlgn="base">
        <a:spcBef>
          <a:spcPct val="0"/>
        </a:spcBef>
        <a:spcAft>
          <a:spcPct val="0"/>
        </a:spcAft>
        <a:defRPr sz="3600">
          <a:solidFill>
            <a:srgbClr val="EEC500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395" algn="ctr" rtl="0" fontAlgn="base">
        <a:spcBef>
          <a:spcPct val="0"/>
        </a:spcBef>
        <a:spcAft>
          <a:spcPct val="0"/>
        </a:spcAft>
        <a:defRPr sz="3600">
          <a:solidFill>
            <a:srgbClr val="EEC500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592" algn="ctr" rtl="0" fontAlgn="base">
        <a:spcBef>
          <a:spcPct val="0"/>
        </a:spcBef>
        <a:spcAft>
          <a:spcPct val="0"/>
        </a:spcAft>
        <a:defRPr sz="3600">
          <a:solidFill>
            <a:srgbClr val="EEC500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789" algn="ctr" rtl="0" fontAlgn="base">
        <a:spcBef>
          <a:spcPct val="0"/>
        </a:spcBef>
        <a:spcAft>
          <a:spcPct val="0"/>
        </a:spcAft>
        <a:defRPr sz="3600">
          <a:solidFill>
            <a:srgbClr val="EEC500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898" indent="-342898" algn="l" rtl="0" eaLnBrk="0" fontAlgn="base" hangingPunct="0">
        <a:spcBef>
          <a:spcPct val="20000"/>
        </a:spcBef>
        <a:spcAft>
          <a:spcPct val="0"/>
        </a:spcAft>
        <a:buClr>
          <a:srgbClr val="EE9F00"/>
        </a:buClr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46" indent="-285749" algn="l" rtl="0" eaLnBrk="0" fontAlgn="base" hangingPunct="0">
        <a:spcBef>
          <a:spcPct val="20000"/>
        </a:spcBef>
        <a:spcAft>
          <a:spcPct val="0"/>
        </a:spcAft>
        <a:buClr>
          <a:srgbClr val="EE9F00"/>
        </a:buClr>
        <a:buChar char="–"/>
        <a:defRPr sz="2400">
          <a:solidFill>
            <a:schemeClr val="bg1"/>
          </a:solidFill>
          <a:latin typeface="+mn-lt"/>
          <a:ea typeface="+mn-ea"/>
          <a:cs typeface="+mn-cs"/>
        </a:defRPr>
      </a:lvl2pPr>
      <a:lvl3pPr marL="1142993" indent="-228599" algn="l" rtl="0" eaLnBrk="0" fontAlgn="base" hangingPunct="0">
        <a:spcBef>
          <a:spcPct val="20000"/>
        </a:spcBef>
        <a:spcAft>
          <a:spcPct val="0"/>
        </a:spcAft>
        <a:buClr>
          <a:srgbClr val="EE9F00"/>
        </a:buClr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3pPr>
      <a:lvl4pPr marL="1600191" indent="-228599" algn="l" rtl="0" eaLnBrk="0" fontAlgn="base" hangingPunct="0">
        <a:spcBef>
          <a:spcPct val="20000"/>
        </a:spcBef>
        <a:spcAft>
          <a:spcPct val="0"/>
        </a:spcAft>
        <a:buClr>
          <a:srgbClr val="EE9F00"/>
        </a:buClr>
        <a:buChar char="–"/>
        <a:defRPr sz="2000">
          <a:solidFill>
            <a:schemeClr val="bg1"/>
          </a:solidFill>
          <a:latin typeface="+mn-lt"/>
          <a:ea typeface="+mn-ea"/>
          <a:cs typeface="+mn-cs"/>
        </a:defRPr>
      </a:lvl4pPr>
      <a:lvl5pPr marL="2057388" indent="-228599" algn="l" rtl="0" eaLnBrk="0" fontAlgn="base" hangingPunct="0">
        <a:spcBef>
          <a:spcPct val="20000"/>
        </a:spcBef>
        <a:spcAft>
          <a:spcPct val="0"/>
        </a:spcAft>
        <a:buClr>
          <a:srgbClr val="EE9F00"/>
        </a:buClr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5pPr>
      <a:lvl6pPr marL="2514585" indent="-228599" algn="l" rtl="0" fontAlgn="base">
        <a:spcBef>
          <a:spcPct val="20000"/>
        </a:spcBef>
        <a:spcAft>
          <a:spcPct val="0"/>
        </a:spcAft>
        <a:buClr>
          <a:srgbClr val="EE9F00"/>
        </a:buClr>
        <a:buChar char="»"/>
        <a:defRPr sz="2000">
          <a:solidFill>
            <a:srgbClr val="E1EBEF"/>
          </a:solidFill>
          <a:latin typeface="+mn-lt"/>
          <a:ea typeface="+mn-ea"/>
          <a:cs typeface="+mn-cs"/>
        </a:defRPr>
      </a:lvl6pPr>
      <a:lvl7pPr marL="2971783" indent="-228599" algn="l" rtl="0" fontAlgn="base">
        <a:spcBef>
          <a:spcPct val="20000"/>
        </a:spcBef>
        <a:spcAft>
          <a:spcPct val="0"/>
        </a:spcAft>
        <a:buClr>
          <a:srgbClr val="EE9F00"/>
        </a:buClr>
        <a:buChar char="»"/>
        <a:defRPr sz="2000">
          <a:solidFill>
            <a:srgbClr val="E1EBEF"/>
          </a:solidFill>
          <a:latin typeface="+mn-lt"/>
          <a:ea typeface="+mn-ea"/>
          <a:cs typeface="+mn-cs"/>
        </a:defRPr>
      </a:lvl7pPr>
      <a:lvl8pPr marL="3428980" indent="-228599" algn="l" rtl="0" fontAlgn="base">
        <a:spcBef>
          <a:spcPct val="20000"/>
        </a:spcBef>
        <a:spcAft>
          <a:spcPct val="0"/>
        </a:spcAft>
        <a:buClr>
          <a:srgbClr val="EE9F00"/>
        </a:buClr>
        <a:buChar char="»"/>
        <a:defRPr sz="2000">
          <a:solidFill>
            <a:srgbClr val="E1EBEF"/>
          </a:solidFill>
          <a:latin typeface="+mn-lt"/>
          <a:ea typeface="+mn-ea"/>
          <a:cs typeface="+mn-cs"/>
        </a:defRPr>
      </a:lvl8pPr>
      <a:lvl9pPr marL="3886177" indent="-228599" algn="l" rtl="0" fontAlgn="base">
        <a:spcBef>
          <a:spcPct val="20000"/>
        </a:spcBef>
        <a:spcAft>
          <a:spcPct val="0"/>
        </a:spcAft>
        <a:buClr>
          <a:srgbClr val="EE9F00"/>
        </a:buClr>
        <a:buChar char="»"/>
        <a:defRPr sz="2000">
          <a:solidFill>
            <a:srgbClr val="E1EBE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4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6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681B1D-01D2-4817-8F32-E2D6A23D6B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should we focus </a:t>
            </a:r>
            <a:br>
              <a:rPr lang="en-US" dirty="0"/>
            </a:br>
            <a:r>
              <a:rPr lang="en-US" dirty="0"/>
              <a:t>for impact in Asia?</a:t>
            </a:r>
            <a:endParaRPr lang="en-US" sz="36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A20F616-F951-4E1A-9C6E-4F951FECF8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Tim Brown, East-West Center</a:t>
            </a:r>
          </a:p>
          <a:p>
            <a:endParaRPr lang="en-US" sz="1500" dirty="0"/>
          </a:p>
          <a:p>
            <a:r>
              <a:rPr lang="en-US" sz="2600" dirty="0"/>
              <a:t>Are Key Populations Really the “KEY” to Ending AIDS in Asia?</a:t>
            </a:r>
          </a:p>
          <a:p>
            <a:r>
              <a:rPr lang="en-US" sz="2600" dirty="0"/>
              <a:t>WHO SEARO Satellite, AIDS 2018, Amsterdam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72846E-B8AB-43A0-98AC-DB24047F9D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D6170EB-232E-426D-BF2A-EEDD924C8A5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223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639CCFC-5051-4A8B-A280-177084BAA765}"/>
              </a:ext>
            </a:extLst>
          </p:cNvPr>
          <p:cNvGrpSpPr/>
          <p:nvPr/>
        </p:nvGrpSpPr>
        <p:grpSpPr>
          <a:xfrm>
            <a:off x="455367" y="1486521"/>
            <a:ext cx="8266601" cy="4300693"/>
            <a:chOff x="365369" y="1482606"/>
            <a:chExt cx="8538360" cy="457068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B582A18-815A-4F03-9519-487888700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5369" y="1482606"/>
              <a:ext cx="6480668" cy="45696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BBC3BC9-CB9D-456F-AD75-A480D3A7F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4918" y="1483659"/>
              <a:ext cx="2168811" cy="456963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CD6D93C-BBD2-4EA6-BE2A-4F9D7BF65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..but new infections show even more diversity among the countries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916ADC-9F72-4707-9A72-83ED024F752A}"/>
              </a:ext>
            </a:extLst>
          </p:cNvPr>
          <p:cNvSpPr txBox="1"/>
          <p:nvPr/>
        </p:nvSpPr>
        <p:spPr>
          <a:xfrm>
            <a:off x="637269" y="5786223"/>
            <a:ext cx="786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This gives a picture of what is driving transmission today</a:t>
            </a:r>
          </a:p>
        </p:txBody>
      </p:sp>
    </p:spTree>
    <p:extLst>
      <p:ext uri="{BB962C8B-B14F-4D97-AF65-F5344CB8AC3E}">
        <p14:creationId xmlns:p14="http://schemas.microsoft.com/office/powerpoint/2010/main" val="65930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BB2D6-25F2-477A-A7E2-C515800E3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infections: two-thirds in non-KPs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C9CDE1-3FBE-4AA2-B07A-47A4D31D7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153D03-A77B-43E1-A0A9-6767554152D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E4F95B-44FB-4985-A6A4-B0BE974EBE25}"/>
              </a:ext>
            </a:extLst>
          </p:cNvPr>
          <p:cNvSpPr txBox="1"/>
          <p:nvPr/>
        </p:nvSpPr>
        <p:spPr>
          <a:xfrm>
            <a:off x="791958" y="5486400"/>
            <a:ext cx="7560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By 2018, 65% of current infections are outside of key populations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BDBC571-B7F1-4C91-ACB6-F7EBFC8B5504}"/>
              </a:ext>
            </a:extLst>
          </p:cNvPr>
          <p:cNvGrpSpPr/>
          <p:nvPr/>
        </p:nvGrpSpPr>
        <p:grpSpPr>
          <a:xfrm>
            <a:off x="328022" y="1463674"/>
            <a:ext cx="8491420" cy="3816868"/>
            <a:chOff x="328022" y="1463674"/>
            <a:chExt cx="8491420" cy="381686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7887DBD-653C-4314-AB3E-E048AA994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022" y="1463674"/>
              <a:ext cx="8487956" cy="346848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1628B53-F235-4BF6-BDF4-CE904F5BC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1486" y="4928806"/>
              <a:ext cx="8487956" cy="3517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4582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BB2D6-25F2-477A-A7E2-C515800E3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infections: two-thirds in key populations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C9CDE1-3FBE-4AA2-B07A-47A4D31D7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153D03-A77B-43E1-A0A9-6767554152D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7F59D3-977F-410A-A9C9-1C53EFF77345}"/>
              </a:ext>
            </a:extLst>
          </p:cNvPr>
          <p:cNvSpPr txBox="1"/>
          <p:nvPr/>
        </p:nvSpPr>
        <p:spPr>
          <a:xfrm>
            <a:off x="439447" y="5383420"/>
            <a:ext cx="8289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Only 33% of new infections in 2018 are outside of key populations</a:t>
            </a:r>
          </a:p>
          <a:p>
            <a:r>
              <a:rPr lang="en-US" sz="2000" dirty="0">
                <a:solidFill>
                  <a:schemeClr val="bg1"/>
                </a:solidFill>
              </a:rPr>
              <a:t>Also, the number of new infections in non-KP women is 3x that of men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699009-5D13-40DA-8E36-C14DAC1A871F}"/>
              </a:ext>
            </a:extLst>
          </p:cNvPr>
          <p:cNvGrpSpPr/>
          <p:nvPr/>
        </p:nvGrpSpPr>
        <p:grpSpPr>
          <a:xfrm>
            <a:off x="328022" y="1474580"/>
            <a:ext cx="8487957" cy="3863075"/>
            <a:chOff x="328022" y="1474580"/>
            <a:chExt cx="8487957" cy="38630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B8C28E2-EEE4-44A3-9525-8E4509C9C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022" y="1474580"/>
              <a:ext cx="8487956" cy="351133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168CD26-9CB2-4E6D-8925-04ACF6CFC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8023" y="4985919"/>
              <a:ext cx="8487956" cy="3517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0256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47E26-B3E9-4F50-9B2B-A40F0CA51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baselines tell of Asian dynamics?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F2BC4-1FD6-4C3C-AE94-C860E52AB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" y="1295400"/>
            <a:ext cx="8229600" cy="4525963"/>
          </a:xfrm>
        </p:spPr>
        <p:txBody>
          <a:bodyPr/>
          <a:lstStyle/>
          <a:p>
            <a:r>
              <a:rPr lang="en-US" dirty="0"/>
              <a:t>Contribution of different key populations varies widely between countries</a:t>
            </a:r>
          </a:p>
          <a:p>
            <a:pPr lvl="1"/>
            <a:r>
              <a:rPr lang="en-US" dirty="0"/>
              <a:t>Calls for different emphases in the national response</a:t>
            </a:r>
          </a:p>
          <a:p>
            <a:r>
              <a:rPr lang="en-US" dirty="0"/>
              <a:t>Sex work and PWID components slowly and steadily declining</a:t>
            </a:r>
          </a:p>
          <a:p>
            <a:r>
              <a:rPr lang="en-US" dirty="0"/>
              <a:t>MSM component of epidemic is growing</a:t>
            </a:r>
          </a:p>
          <a:p>
            <a:pPr lvl="1"/>
            <a:r>
              <a:rPr lang="en-US" dirty="0"/>
              <a:t>Regional decline in new infections may soon reverse</a:t>
            </a:r>
          </a:p>
          <a:p>
            <a:r>
              <a:rPr lang="en-US" dirty="0"/>
              <a:t>Older, more severe epidemics have more current and new infections among non-KPs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92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47E26-B3E9-4F50-9B2B-A40F0CA51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growth in infections among non-KPs mean the epidemic has “gone generalized”?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F2BC4-1FD6-4C3C-AE94-C860E52AB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524000"/>
            <a:ext cx="5029200" cy="4525963"/>
          </a:xfrm>
        </p:spPr>
        <p:txBody>
          <a:bodyPr/>
          <a:lstStyle/>
          <a:p>
            <a:r>
              <a:rPr lang="en-US" sz="2400" dirty="0"/>
              <a:t>No, three factors contribute bulk of these infections:</a:t>
            </a:r>
          </a:p>
          <a:p>
            <a:pPr lvl="1"/>
            <a:r>
              <a:rPr lang="en-US" sz="1800" dirty="0"/>
              <a:t>Members of key populations have intimate partners</a:t>
            </a:r>
          </a:p>
          <a:p>
            <a:pPr lvl="1"/>
            <a:r>
              <a:rPr lang="en-US" sz="1800" dirty="0"/>
              <a:t>Key populations not closed, turnover moves ex-KPs back into “general” population</a:t>
            </a:r>
          </a:p>
          <a:p>
            <a:pPr lvl="1"/>
            <a:r>
              <a:rPr lang="en-US" sz="1800" dirty="0"/>
              <a:t>Former members of key populations living with HIV eventually transmit to spouses</a:t>
            </a:r>
          </a:p>
          <a:p>
            <a:r>
              <a:rPr lang="en-US" sz="2400" dirty="0"/>
              <a:t>AEM does include “casual sex”</a:t>
            </a:r>
          </a:p>
          <a:p>
            <a:pPr lvl="1"/>
            <a:r>
              <a:rPr lang="en-US" sz="2000" dirty="0"/>
              <a:t>Only produces 2.5% of all infections over the course of epidemic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9E3C19-6D28-4652-90AB-04B45A7F9C32}"/>
              </a:ext>
            </a:extLst>
          </p:cNvPr>
          <p:cNvGrpSpPr/>
          <p:nvPr/>
        </p:nvGrpSpPr>
        <p:grpSpPr>
          <a:xfrm>
            <a:off x="5835602" y="1447800"/>
            <a:ext cx="2816029" cy="4769681"/>
            <a:chOff x="5808870" y="1524000"/>
            <a:chExt cx="2816029" cy="476968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A2D950C-CD2D-42F7-8B1C-35F740EFC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08870" y="3933177"/>
              <a:ext cx="2812719" cy="2360504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F557611-28A3-464F-997A-1C38DF5CB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12180" y="1524000"/>
              <a:ext cx="2812719" cy="236050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22C36C2-C6B8-4295-A151-362B2C081E0A}"/>
                </a:ext>
              </a:extLst>
            </p:cNvPr>
            <p:cNvSpPr txBox="1"/>
            <p:nvPr/>
          </p:nvSpPr>
          <p:spPr>
            <a:xfrm>
              <a:off x="7214125" y="4038600"/>
              <a:ext cx="93968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Thailand</a:t>
              </a:r>
            </a:p>
            <a:p>
              <a:r>
                <a:rPr lang="en-US" sz="1400" dirty="0"/>
                <a:t>turnover</a:t>
              </a:r>
            </a:p>
            <a:p>
              <a:r>
                <a:rPr lang="en-US" sz="1400" dirty="0"/>
                <a:t>thru 2017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332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334F3-FE10-457B-BC3B-EA24EBD02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These patterns of new infections have critical program implications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861ECE-31D7-4E34-9076-401ADF5B3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country must tune its response to focus resources where its new infections occur</a:t>
            </a:r>
          </a:p>
          <a:p>
            <a:r>
              <a:rPr lang="en-US" dirty="0"/>
              <a:t>The MSM component is growing</a:t>
            </a:r>
          </a:p>
          <a:p>
            <a:pPr lvl="1"/>
            <a:r>
              <a:rPr lang="en-US" dirty="0"/>
              <a:t>Prevention remains weak &amp; is challenging</a:t>
            </a:r>
          </a:p>
          <a:p>
            <a:r>
              <a:rPr lang="en-US" dirty="0"/>
              <a:t>Programs for intimate partners of current and former key population members needed</a:t>
            </a:r>
          </a:p>
          <a:p>
            <a:pPr lvl="1"/>
            <a:r>
              <a:rPr lang="en-US" dirty="0"/>
              <a:t>Insufficient emphasis in current KP-focused programs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A1F816-628B-4497-BC72-F2F3513EAC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153D03-A77B-43E1-A0A9-6767554152D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707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CDAD6-45C8-42B0-B034-0EF3F778E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764" y="76200"/>
            <a:ext cx="8229600" cy="1143000"/>
          </a:xfrm>
        </p:spPr>
        <p:txBody>
          <a:bodyPr/>
          <a:lstStyle/>
          <a:p>
            <a:r>
              <a:rPr lang="en-US" dirty="0"/>
              <a:t>What do the scenarios show?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290824-A75E-4D4B-8DA1-BED138C57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572000"/>
            <a:ext cx="6557253" cy="19812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53E0764-8F1D-4964-8552-CBA7F8B254B1}"/>
              </a:ext>
            </a:extLst>
          </p:cNvPr>
          <p:cNvGrpSpPr/>
          <p:nvPr/>
        </p:nvGrpSpPr>
        <p:grpSpPr>
          <a:xfrm>
            <a:off x="76200" y="1182676"/>
            <a:ext cx="9016726" cy="3312715"/>
            <a:chOff x="76200" y="1359276"/>
            <a:chExt cx="9016726" cy="331271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CF39622-088D-4C1C-A7DD-0E18AD084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0" y="1359276"/>
              <a:ext cx="4494590" cy="290792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FFAFCC8-C771-485C-93C2-73EE68A46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67583" y="1359276"/>
              <a:ext cx="4525342" cy="290792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BAA3041-990F-4F4C-8992-E4C5FC07F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200" y="4253949"/>
              <a:ext cx="9016726" cy="418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728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CDAD6-45C8-42B0-B034-0EF3F778E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63" y="67366"/>
            <a:ext cx="8229600" cy="1143000"/>
          </a:xfrm>
        </p:spPr>
        <p:txBody>
          <a:bodyPr/>
          <a:lstStyle/>
          <a:p>
            <a:r>
              <a:rPr lang="en-US" dirty="0"/>
              <a:t>What do the scenarios show?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8E7E1D-8633-408C-B290-BC93AEC042AA}"/>
              </a:ext>
            </a:extLst>
          </p:cNvPr>
          <p:cNvGrpSpPr/>
          <p:nvPr/>
        </p:nvGrpSpPr>
        <p:grpSpPr>
          <a:xfrm>
            <a:off x="76199" y="1165416"/>
            <a:ext cx="9018920" cy="3312716"/>
            <a:chOff x="76199" y="1182675"/>
            <a:chExt cx="9018920" cy="331271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16BCF37-FA7C-42EF-BCB4-E836760B0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7583" y="1182675"/>
              <a:ext cx="4527536" cy="2950109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6790809-8EC3-4E0E-9FC2-85ACB5A6F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199" y="1182677"/>
              <a:ext cx="4491383" cy="294002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BAA3041-990F-4F4C-8992-E4C5FC07F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200" y="4077349"/>
              <a:ext cx="9016726" cy="41804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3D48562-E916-4037-9E65-EAE51C513C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637" y="4537575"/>
            <a:ext cx="7251563" cy="203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8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C8FCA-DD9D-45B3-9751-B9C42104E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227"/>
            <a:ext cx="8229600" cy="1143000"/>
          </a:xfrm>
        </p:spPr>
        <p:txBody>
          <a:bodyPr/>
          <a:lstStyle/>
          <a:p>
            <a:r>
              <a:rPr lang="en-US" dirty="0"/>
              <a:t>Prevention challenges: MSM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01958-24F3-45AB-8D26-B1E817B8B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4800600" cy="4495799"/>
          </a:xfrm>
        </p:spPr>
        <p:txBody>
          <a:bodyPr>
            <a:normAutofit/>
          </a:bodyPr>
          <a:lstStyle/>
          <a:p>
            <a:r>
              <a:rPr lang="en-US" sz="2000" dirty="0"/>
              <a:t>MSM contribution growing rapidly</a:t>
            </a:r>
          </a:p>
          <a:p>
            <a:r>
              <a:rPr lang="en-US" sz="2000" dirty="0"/>
              <a:t>High condom use &amp; ART coverage needed to reverse epidemic</a:t>
            </a:r>
          </a:p>
          <a:p>
            <a:pPr lvl="1"/>
            <a:r>
              <a:rPr lang="en-US" sz="1800" dirty="0"/>
              <a:t>Anal sex is high efficiency </a:t>
            </a:r>
          </a:p>
          <a:p>
            <a:r>
              <a:rPr lang="en-US" sz="2000" dirty="0"/>
              <a:t>Community norms &amp; support are critical to support</a:t>
            </a:r>
          </a:p>
          <a:p>
            <a:pPr lvl="1"/>
            <a:r>
              <a:rPr lang="en-US" sz="1800" dirty="0"/>
              <a:t>Testing</a:t>
            </a:r>
          </a:p>
          <a:p>
            <a:pPr lvl="1"/>
            <a:r>
              <a:rPr lang="en-US" sz="1800" dirty="0"/>
              <a:t>Condom use</a:t>
            </a:r>
          </a:p>
          <a:p>
            <a:pPr lvl="1"/>
            <a:r>
              <a:rPr lang="en-US" sz="1800" dirty="0"/>
              <a:t>Adherence</a:t>
            </a:r>
          </a:p>
          <a:p>
            <a:pPr lvl="1"/>
            <a:r>
              <a:rPr lang="en-US" sz="1800" dirty="0"/>
              <a:t>Adoption of </a:t>
            </a:r>
            <a:r>
              <a:rPr lang="en-US" sz="1800" dirty="0" err="1"/>
              <a:t>PrEP</a:t>
            </a:r>
            <a:endParaRPr lang="en-US" sz="1800" dirty="0"/>
          </a:p>
          <a:p>
            <a:pPr lvl="1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3469AA-8AAD-4F50-B6D6-C786EC2E6709}"/>
              </a:ext>
            </a:extLst>
          </p:cNvPr>
          <p:cNvSpPr txBox="1"/>
          <p:nvPr/>
        </p:nvSpPr>
        <p:spPr>
          <a:xfrm>
            <a:off x="2592468" y="5456890"/>
            <a:ext cx="2438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Source: Presentation to</a:t>
            </a:r>
          </a:p>
          <a:p>
            <a:r>
              <a:rPr lang="en-US" sz="1400" dirty="0">
                <a:solidFill>
                  <a:schemeClr val="bg1"/>
                </a:solidFill>
              </a:rPr>
              <a:t>Advisory Council on AIDS</a:t>
            </a:r>
          </a:p>
          <a:p>
            <a:r>
              <a:rPr lang="en-US" sz="1400" dirty="0">
                <a:solidFill>
                  <a:schemeClr val="bg1"/>
                </a:solidFill>
              </a:rPr>
              <a:t>Hong Kong June 2016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EABAB58-91D5-4DD4-A78A-2F025676BD5B}"/>
              </a:ext>
            </a:extLst>
          </p:cNvPr>
          <p:cNvGrpSpPr/>
          <p:nvPr/>
        </p:nvGrpSpPr>
        <p:grpSpPr>
          <a:xfrm>
            <a:off x="4888852" y="1231711"/>
            <a:ext cx="4071751" cy="4940489"/>
            <a:chOff x="4888852" y="1227341"/>
            <a:chExt cx="4071751" cy="494048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4A5C855-6131-449C-99F7-EAB5797FD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88852" y="1227341"/>
              <a:ext cx="4071751" cy="265885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A54FD8E-C15E-48AB-9391-54513CCEA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98387" y="3508806"/>
              <a:ext cx="4058032" cy="265902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2C04D8E-8088-448E-A853-8A77D56EF282}"/>
                </a:ext>
              </a:extLst>
            </p:cNvPr>
            <p:cNvSpPr txBox="1"/>
            <p:nvPr/>
          </p:nvSpPr>
          <p:spPr>
            <a:xfrm>
              <a:off x="7771982" y="3132724"/>
              <a:ext cx="10672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ART 90 C 80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FC19EEE-2398-4DC3-8F05-E4F5C5E605AB}"/>
                </a:ext>
              </a:extLst>
            </p:cNvPr>
            <p:cNvSpPr txBox="1"/>
            <p:nvPr/>
          </p:nvSpPr>
          <p:spPr>
            <a:xfrm>
              <a:off x="7774192" y="2116877"/>
              <a:ext cx="7713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Baseline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F05CCAD-629C-40F3-9DBF-15C97B05C442}"/>
                </a:ext>
              </a:extLst>
            </p:cNvPr>
            <p:cNvSpPr txBox="1"/>
            <p:nvPr/>
          </p:nvSpPr>
          <p:spPr>
            <a:xfrm>
              <a:off x="7771982" y="2519864"/>
              <a:ext cx="10672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ART 81 C 65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1179FF-0D50-43E3-9E7C-B7C73E8A9F5E}"/>
                </a:ext>
              </a:extLst>
            </p:cNvPr>
            <p:cNvSpPr txBox="1"/>
            <p:nvPr/>
          </p:nvSpPr>
          <p:spPr>
            <a:xfrm>
              <a:off x="7771982" y="2729737"/>
              <a:ext cx="10672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ART 81 C 70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07429A2-A943-44E6-A495-63E3A56ACFFE}"/>
                </a:ext>
              </a:extLst>
            </p:cNvPr>
            <p:cNvSpPr txBox="1"/>
            <p:nvPr/>
          </p:nvSpPr>
          <p:spPr>
            <a:xfrm>
              <a:off x="7771982" y="2922851"/>
              <a:ext cx="10672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ART 81 C 75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9E059B-2588-43F0-95A8-4FE86B71386D}"/>
                </a:ext>
              </a:extLst>
            </p:cNvPr>
            <p:cNvSpPr txBox="1"/>
            <p:nvPr/>
          </p:nvSpPr>
          <p:spPr>
            <a:xfrm>
              <a:off x="6254835" y="5146690"/>
              <a:ext cx="25843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Decline in prevalence will take</a:t>
              </a:r>
            </a:p>
            <a:p>
              <a:r>
                <a:rPr lang="en-US" sz="1400" dirty="0"/>
                <a:t>decades if ART coverage high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857383A-874B-4EC3-94CD-946555BD6AB5}"/>
                </a:ext>
              </a:extLst>
            </p:cNvPr>
            <p:cNvSpPr txBox="1"/>
            <p:nvPr/>
          </p:nvSpPr>
          <p:spPr>
            <a:xfrm>
              <a:off x="5565268" y="1230218"/>
              <a:ext cx="2993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Incidence Hong Kong MSM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36FD2EA-96CE-4455-A573-90998C149B96}"/>
                </a:ext>
              </a:extLst>
            </p:cNvPr>
            <p:cNvSpPr txBox="1"/>
            <p:nvPr/>
          </p:nvSpPr>
          <p:spPr>
            <a:xfrm>
              <a:off x="5562600" y="3511033"/>
              <a:ext cx="31598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Prevalence Hong Kong MSM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278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69EAB-79FF-44D2-99CD-9ABDFDED7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 challenges: targeting right segments within key populations for impact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233E5C1-F86D-4463-B6CE-4961734A2F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0255" y="1558560"/>
            <a:ext cx="4605571" cy="4525963"/>
          </a:xfrm>
        </p:spPr>
        <p:txBody>
          <a:bodyPr/>
          <a:lstStyle/>
          <a:p>
            <a:r>
              <a:rPr lang="en-US" dirty="0"/>
              <a:t>Young MSM an example</a:t>
            </a:r>
          </a:p>
          <a:p>
            <a:pPr lvl="1"/>
            <a:r>
              <a:rPr lang="en-US" dirty="0"/>
              <a:t>Higher infection levels</a:t>
            </a:r>
          </a:p>
          <a:p>
            <a:pPr lvl="1"/>
            <a:r>
              <a:rPr lang="en-US" dirty="0"/>
              <a:t>Lower testing</a:t>
            </a:r>
          </a:p>
          <a:p>
            <a:pPr lvl="1"/>
            <a:r>
              <a:rPr lang="en-US" dirty="0"/>
              <a:t>Lower condom use</a:t>
            </a:r>
          </a:p>
          <a:p>
            <a:pPr lvl="1"/>
            <a:r>
              <a:rPr lang="en-US" dirty="0"/>
              <a:t>Less likely on ART</a:t>
            </a:r>
          </a:p>
          <a:p>
            <a:r>
              <a:rPr lang="en-US" dirty="0"/>
              <a:t>Each key population has higher risk segments</a:t>
            </a:r>
          </a:p>
          <a:p>
            <a:pPr lvl="1"/>
            <a:r>
              <a:rPr lang="en-US" dirty="0"/>
              <a:t>Prioritize for targeting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5143B2-8598-4ADC-944E-8C89C6F35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447800"/>
            <a:ext cx="3986945" cy="23964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7A30F5-636F-43CD-9E7A-EF5FBB4D2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826" y="3863184"/>
            <a:ext cx="3968892" cy="23834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A3AE70-92F4-4EA5-B63F-1C98E5646ADD}"/>
              </a:ext>
            </a:extLst>
          </p:cNvPr>
          <p:cNvSpPr txBox="1"/>
          <p:nvPr/>
        </p:nvSpPr>
        <p:spPr>
          <a:xfrm>
            <a:off x="506094" y="5436637"/>
            <a:ext cx="4160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Source: ACA, Recommended HIVAIDS</a:t>
            </a:r>
          </a:p>
          <a:p>
            <a:r>
              <a:rPr lang="en-US" dirty="0">
                <a:solidFill>
                  <a:schemeClr val="bg1"/>
                </a:solidFill>
              </a:rPr>
              <a:t>Strategies for Hong Kong (2017-2021)</a:t>
            </a:r>
          </a:p>
        </p:txBody>
      </p:sp>
    </p:spTree>
    <p:extLst>
      <p:ext uri="{BB962C8B-B14F-4D97-AF65-F5344CB8AC3E}">
        <p14:creationId xmlns:p14="http://schemas.microsoft.com/office/powerpoint/2010/main" val="408643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10968-4FCF-4ED3-ACB3-7F4B7CB01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Epidemics in Asia are diverse and evolving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18ACC-F94A-46D1-BA31-816709B35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06" y="4876343"/>
            <a:ext cx="8159263" cy="6711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5.2 million living with HIV with 280,000 new infections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E6BC34-73CA-435A-8387-9F2DB48957EC}"/>
              </a:ext>
            </a:extLst>
          </p:cNvPr>
          <p:cNvSpPr txBox="1"/>
          <p:nvPr/>
        </p:nvSpPr>
        <p:spPr>
          <a:xfrm>
            <a:off x="1292897" y="5547475"/>
            <a:ext cx="6558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Source: aidsinfo.unaids.org based on UNAIDS 2018 estimates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A744D8-36A8-4213-BA83-D4E5CA523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29" y="1600199"/>
            <a:ext cx="4457319" cy="3048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E87D86-31DE-41D5-941F-1DABC8ED7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481" y="1600200"/>
            <a:ext cx="4457319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6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CF74963-94F8-402F-9D66-0290C88C4D18}"/>
              </a:ext>
            </a:extLst>
          </p:cNvPr>
          <p:cNvGrpSpPr/>
          <p:nvPr/>
        </p:nvGrpSpPr>
        <p:grpSpPr>
          <a:xfrm>
            <a:off x="4683534" y="1467568"/>
            <a:ext cx="4125762" cy="4933232"/>
            <a:chOff x="4683534" y="1467567"/>
            <a:chExt cx="4125762" cy="49332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889AF50-E346-4FDB-B87A-071DA5633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83534" y="4016856"/>
              <a:ext cx="4125762" cy="238394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3886CC9-A4B6-473B-BDE5-138EE9948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97530" y="1467567"/>
              <a:ext cx="4106786" cy="251944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4EB9214-06AF-45C8-902E-9DA8F5F60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15515" y="1828800"/>
              <a:ext cx="995370" cy="111919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F98D60E-970D-4972-BF2C-8DA27C66F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34000" y="5486937"/>
              <a:ext cx="2381515" cy="327669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739430A-1771-4130-87CA-748225AF1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Prevention challenges: protecting </a:t>
            </a:r>
            <a:br>
              <a:rPr lang="en-US" dirty="0"/>
            </a:br>
            <a:r>
              <a:rPr lang="en-US" dirty="0"/>
              <a:t>lower risk women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30E45-5957-48CE-B6AB-098C9AD9A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24001"/>
            <a:ext cx="4076671" cy="396293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Two main sources of transmission:</a:t>
            </a:r>
          </a:p>
          <a:p>
            <a:pPr lvl="1"/>
            <a:r>
              <a:rPr lang="en-US" dirty="0"/>
              <a:t>Current KP partners</a:t>
            </a:r>
          </a:p>
          <a:p>
            <a:pPr lvl="1"/>
            <a:r>
              <a:rPr lang="en-US" dirty="0"/>
              <a:t>Partners who were KP, including clients</a:t>
            </a:r>
          </a:p>
          <a:p>
            <a:r>
              <a:rPr lang="en-US" dirty="0"/>
              <a:t>Address most effectively by KP focused responses</a:t>
            </a:r>
          </a:p>
          <a:p>
            <a:pPr lvl="1"/>
            <a:r>
              <a:rPr lang="en-US" dirty="0"/>
              <a:t>Includes positive prevention</a:t>
            </a:r>
          </a:p>
          <a:p>
            <a:r>
              <a:rPr lang="en-US" dirty="0"/>
              <a:t>Combination of KP + intimate partner programs would increase impact</a:t>
            </a:r>
          </a:p>
        </p:txBody>
      </p:sp>
    </p:spTree>
    <p:extLst>
      <p:ext uri="{BB962C8B-B14F-4D97-AF65-F5344CB8AC3E}">
        <p14:creationId xmlns:p14="http://schemas.microsoft.com/office/powerpoint/2010/main" val="117091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EFF90-214F-4597-91B0-DAD85A259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challenges are a real concern for key population prevention efforts in Asia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2521D-6CCF-4042-9C3F-70233E0B1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3"/>
            <a:ext cx="4648200" cy="4525963"/>
          </a:xfrm>
        </p:spPr>
        <p:txBody>
          <a:bodyPr/>
          <a:lstStyle/>
          <a:p>
            <a:r>
              <a:rPr lang="en-US" sz="2400" dirty="0"/>
              <a:t>Key population prevention still heavily dependent on external funding </a:t>
            </a:r>
          </a:p>
          <a:p>
            <a:r>
              <a:rPr lang="en-US" sz="2400" dirty="0"/>
              <a:t>International funding declining</a:t>
            </a:r>
          </a:p>
          <a:p>
            <a:pPr lvl="1"/>
            <a:r>
              <a:rPr lang="en-US" sz="2000" dirty="0"/>
              <a:t>Globally funding is down</a:t>
            </a:r>
          </a:p>
          <a:p>
            <a:pPr lvl="1"/>
            <a:r>
              <a:rPr lang="en-US" sz="2000" dirty="0"/>
              <a:t>Asian countries graduating</a:t>
            </a:r>
          </a:p>
          <a:p>
            <a:r>
              <a:rPr lang="en-US" sz="2400" dirty="0"/>
              <a:t>Domestic resources targeted primarily at ART</a:t>
            </a:r>
          </a:p>
          <a:p>
            <a:r>
              <a:rPr lang="en-US" sz="2400" dirty="0"/>
              <a:t>Means to maintain strong prevention in UHC era unclear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8D3B25-2B72-453D-9AD9-3507733329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42FDC-5233-4908-9781-B3533BF009B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BF78B0-4B0C-4F04-A8B6-6EFDB409C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729" y="2011176"/>
            <a:ext cx="3505200" cy="26472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AF1351-B9CD-4FA9-855B-165DDE246E70}"/>
              </a:ext>
            </a:extLst>
          </p:cNvPr>
          <p:cNvSpPr txBox="1"/>
          <p:nvPr/>
        </p:nvSpPr>
        <p:spPr>
          <a:xfrm>
            <a:off x="5571624" y="4734580"/>
            <a:ext cx="3408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Source: amfAR, Funding gaps could put </a:t>
            </a:r>
          </a:p>
          <a:p>
            <a:r>
              <a:rPr lang="en-US" sz="1400" dirty="0">
                <a:solidFill>
                  <a:schemeClr val="bg1"/>
                </a:solidFill>
              </a:rPr>
              <a:t>Asia further behind on HIV/AIDS</a:t>
            </a:r>
          </a:p>
        </p:txBody>
      </p:sp>
    </p:spTree>
    <p:extLst>
      <p:ext uri="{BB962C8B-B14F-4D97-AF65-F5344CB8AC3E}">
        <p14:creationId xmlns:p14="http://schemas.microsoft.com/office/powerpoint/2010/main" val="1541621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283B0-7FD7-4D98-8AA5-3C8B8013C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of scaling-back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58927-C988-4674-BB28-9716DC141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371158"/>
            <a:ext cx="3505200" cy="1448242"/>
          </a:xfrm>
        </p:spPr>
        <p:txBody>
          <a:bodyPr/>
          <a:lstStyle/>
          <a:p>
            <a:r>
              <a:rPr lang="en-US" sz="2400" dirty="0"/>
              <a:t>471,000 more current infections in 2030</a:t>
            </a:r>
          </a:p>
          <a:p>
            <a:pPr lvl="1"/>
            <a:r>
              <a:rPr lang="en-US" sz="2000" dirty="0"/>
              <a:t>20% increase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6F70C2F-9F7C-4590-8E2C-E4D68FF481E9}"/>
              </a:ext>
            </a:extLst>
          </p:cNvPr>
          <p:cNvSpPr txBox="1">
            <a:spLocks/>
          </p:cNvSpPr>
          <p:nvPr/>
        </p:nvSpPr>
        <p:spPr bwMode="auto">
          <a:xfrm>
            <a:off x="4536831" y="1368066"/>
            <a:ext cx="3376611" cy="153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8" indent="-34289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E9F00"/>
              </a:buClr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46" indent="-28574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E9F00"/>
              </a:buClr>
              <a:buChar char="–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2993" indent="-22859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E9F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191" indent="-22859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E9F00"/>
              </a:buClr>
              <a:buChar char="–"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388" indent="-22859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E9F00"/>
              </a:buClr>
              <a:buChar char="»"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85" indent="-228599" algn="l" rtl="0" fontAlgn="base">
              <a:spcBef>
                <a:spcPct val="20000"/>
              </a:spcBef>
              <a:spcAft>
                <a:spcPct val="0"/>
              </a:spcAft>
              <a:buClr>
                <a:srgbClr val="EE9F00"/>
              </a:buClr>
              <a:buChar char="»"/>
              <a:defRPr sz="2000">
                <a:solidFill>
                  <a:srgbClr val="E1EBEF"/>
                </a:solidFill>
                <a:latin typeface="+mn-lt"/>
                <a:ea typeface="+mn-ea"/>
                <a:cs typeface="+mn-cs"/>
              </a:defRPr>
            </a:lvl6pPr>
            <a:lvl7pPr marL="2971783" indent="-228599" algn="l" rtl="0" fontAlgn="base">
              <a:spcBef>
                <a:spcPct val="20000"/>
              </a:spcBef>
              <a:spcAft>
                <a:spcPct val="0"/>
              </a:spcAft>
              <a:buClr>
                <a:srgbClr val="EE9F00"/>
              </a:buClr>
              <a:buChar char="»"/>
              <a:defRPr sz="2000">
                <a:solidFill>
                  <a:srgbClr val="E1EBEF"/>
                </a:solidFill>
                <a:latin typeface="+mn-lt"/>
                <a:ea typeface="+mn-ea"/>
                <a:cs typeface="+mn-cs"/>
              </a:defRPr>
            </a:lvl7pPr>
            <a:lvl8pPr marL="3428980" indent="-228599" algn="l" rtl="0" fontAlgn="base">
              <a:spcBef>
                <a:spcPct val="20000"/>
              </a:spcBef>
              <a:spcAft>
                <a:spcPct val="0"/>
              </a:spcAft>
              <a:buClr>
                <a:srgbClr val="EE9F00"/>
              </a:buClr>
              <a:buChar char="»"/>
              <a:defRPr sz="2000">
                <a:solidFill>
                  <a:srgbClr val="E1EBEF"/>
                </a:solidFill>
                <a:latin typeface="+mn-lt"/>
                <a:ea typeface="+mn-ea"/>
                <a:cs typeface="+mn-cs"/>
              </a:defRPr>
            </a:lvl8pPr>
            <a:lvl9pPr marL="3886177" indent="-228599" algn="l" rtl="0" fontAlgn="base">
              <a:spcBef>
                <a:spcPct val="20000"/>
              </a:spcBef>
              <a:spcAft>
                <a:spcPct val="0"/>
              </a:spcAft>
              <a:buClr>
                <a:srgbClr val="EE9F00"/>
              </a:buClr>
              <a:buChar char="»"/>
              <a:defRPr sz="2000">
                <a:solidFill>
                  <a:srgbClr val="E1EBEF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kern="0" dirty="0"/>
              <a:t>534,000 more new infections 2017-2030</a:t>
            </a:r>
          </a:p>
          <a:p>
            <a:pPr lvl="1"/>
            <a:r>
              <a:rPr lang="en-US" sz="2000" kern="0" dirty="0"/>
              <a:t>26% increase</a:t>
            </a:r>
            <a:endParaRPr lang="en-US" kern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9779F7-BB65-4941-AF20-2614E0D2B643}"/>
              </a:ext>
            </a:extLst>
          </p:cNvPr>
          <p:cNvGrpSpPr/>
          <p:nvPr/>
        </p:nvGrpSpPr>
        <p:grpSpPr>
          <a:xfrm>
            <a:off x="26936" y="2959541"/>
            <a:ext cx="9040864" cy="2831659"/>
            <a:chOff x="26936" y="2959541"/>
            <a:chExt cx="9040864" cy="283165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155E1E6-D8E3-4E97-B161-D76337BD9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98936" y="2959541"/>
              <a:ext cx="4468864" cy="283165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F95C4BB-230D-4837-A42D-74F03413F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936" y="2959541"/>
              <a:ext cx="4545064" cy="2819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557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7AEC7-EBD1-4D5A-BFE8-50CC9532D0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does Asia respond effectively to End AIDS?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C4B97F-DBC5-4670-AB2F-5950FC70E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5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8C55B-4EB6-4F09-B2FA-273D12373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our resources for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A79E0-98E7-43D5-9506-B0D6656B0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Keep key populations at the core of Asian responses</a:t>
            </a:r>
          </a:p>
          <a:p>
            <a:r>
              <a:rPr lang="en-US" dirty="0"/>
              <a:t>Recognize KP programs are most effective way to protect lower risk women, including intimate partners</a:t>
            </a:r>
          </a:p>
          <a:p>
            <a:r>
              <a:rPr lang="en-US" dirty="0"/>
              <a:t>KP focused ART can greatly reduce transmission</a:t>
            </a:r>
          </a:p>
          <a:p>
            <a:pPr lvl="1"/>
            <a:r>
              <a:rPr lang="en-US" dirty="0"/>
              <a:t>HIV testing strategies should focus on KPs for maximum yield</a:t>
            </a:r>
          </a:p>
          <a:p>
            <a:pPr lvl="1"/>
            <a:r>
              <a:rPr lang="en-US" dirty="0"/>
              <a:t>Policies of treat all and immediate linkage to treatment essential</a:t>
            </a:r>
          </a:p>
          <a:p>
            <a:r>
              <a:rPr lang="en-US" dirty="0"/>
              <a:t>Special emphasis needed to find more effective programs for MSM and intimate partners of KP/ex-KP </a:t>
            </a:r>
          </a:p>
          <a:p>
            <a:r>
              <a:rPr lang="en-US" dirty="0"/>
              <a:t>Community engagement, program support and norms play a critical part in achieving what is shown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52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E5D5D-176C-4536-8740-8E4ED44B6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existing resources more efficiently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34ECA-34A2-48E5-B1B4-86D8A4ACC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269" y="1371600"/>
            <a:ext cx="8305800" cy="4525963"/>
          </a:xfrm>
        </p:spPr>
        <p:txBody>
          <a:bodyPr/>
          <a:lstStyle/>
          <a:p>
            <a:r>
              <a:rPr lang="en-US" dirty="0"/>
              <a:t>Growing resource constraints ► every $ counts</a:t>
            </a:r>
          </a:p>
          <a:p>
            <a:r>
              <a:rPr lang="en-US" dirty="0"/>
              <a:t>Models provide a valuable framework to:</a:t>
            </a:r>
          </a:p>
          <a:p>
            <a:pPr lvl="1"/>
            <a:r>
              <a:rPr lang="en-US" dirty="0"/>
              <a:t>Collate &amp; review diverse data, identify gaps </a:t>
            </a:r>
          </a:p>
          <a:p>
            <a:pPr lvl="1"/>
            <a:r>
              <a:rPr lang="en-US" dirty="0"/>
              <a:t>Quantitate thinking on impact of programs, and</a:t>
            </a:r>
          </a:p>
          <a:p>
            <a:pPr lvl="1"/>
            <a:r>
              <a:rPr lang="en-US" dirty="0"/>
              <a:t>Cooperatively explore scenarios for varying responses</a:t>
            </a:r>
          </a:p>
          <a:p>
            <a:r>
              <a:rPr lang="en-US" dirty="0"/>
              <a:t>Several key ways to improve responses:</a:t>
            </a:r>
          </a:p>
          <a:p>
            <a:pPr lvl="1"/>
            <a:r>
              <a:rPr lang="en-US" dirty="0" err="1"/>
              <a:t>Geoprioritization</a:t>
            </a:r>
            <a:r>
              <a:rPr lang="en-US" dirty="0"/>
              <a:t>, improving allocative efficiency, better targeting within key populations, adapting models to better guide programs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917A67B-CC73-424A-AA9E-60FB92928B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467851"/>
              </p:ext>
            </p:extLst>
          </p:nvPr>
        </p:nvGraphicFramePr>
        <p:xfrm>
          <a:off x="6134100" y="33401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34100" y="33401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647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7EB5B-461B-485B-8469-76DCEDD4B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Geoprioritize</a:t>
            </a:r>
            <a:r>
              <a:rPr lang="en-US" dirty="0"/>
              <a:t> &amp; fight fires in the hot spots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FC4AF-90AD-490D-8AB0-387AA185A0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419599" cy="4525963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HIV and risk are not distributed uniformly</a:t>
            </a:r>
          </a:p>
          <a:p>
            <a:pPr lvl="1"/>
            <a:r>
              <a:rPr lang="en-US" sz="1800" dirty="0"/>
              <a:t>HIV clusters in hotspots</a:t>
            </a:r>
          </a:p>
          <a:p>
            <a:pPr lvl="1"/>
            <a:r>
              <a:rPr lang="en-US" sz="1800" dirty="0"/>
              <a:t>KP numbers vary by place</a:t>
            </a:r>
          </a:p>
          <a:p>
            <a:r>
              <a:rPr lang="en-US" sz="2400" dirty="0"/>
              <a:t>Careful analysis of surveillance and case reporting, size estimates, and risk reports can identify hotspots</a:t>
            </a:r>
          </a:p>
          <a:p>
            <a:r>
              <a:rPr lang="en-US" sz="2400" dirty="0"/>
              <a:t>Models can assess impacts of focusing on them</a:t>
            </a:r>
          </a:p>
          <a:p>
            <a:r>
              <a:rPr lang="en-US" sz="2400" dirty="0"/>
              <a:t>Modeling increasing moving sub-national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DB61AA-E4E2-4FC0-9F9C-08F70867BC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947859" y="1312322"/>
            <a:ext cx="3815141" cy="27262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4ED2A4-7B8B-4556-A7C6-90D88A4738B8}"/>
              </a:ext>
            </a:extLst>
          </p:cNvPr>
          <p:cNvSpPr txBox="1"/>
          <p:nvPr/>
        </p:nvSpPr>
        <p:spPr>
          <a:xfrm>
            <a:off x="5638800" y="4065716"/>
            <a:ext cx="27109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Source: NACO, HIV Sentinel Surveillance:</a:t>
            </a:r>
          </a:p>
          <a:p>
            <a:r>
              <a:rPr lang="en-US" sz="1050" dirty="0">
                <a:solidFill>
                  <a:schemeClr val="bg1"/>
                </a:solidFill>
              </a:rPr>
              <a:t>    Technical Brief, India 2016-17.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5F758C-0AAA-47F4-8927-A3AF281E2B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465753"/>
            <a:ext cx="3733800" cy="1754426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48727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69EAB-79FF-44D2-99CD-9ABDFDED7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304800"/>
            <a:ext cx="8229600" cy="1143000"/>
          </a:xfrm>
        </p:spPr>
        <p:txBody>
          <a:bodyPr/>
          <a:lstStyle/>
          <a:p>
            <a:r>
              <a:rPr lang="en-US" dirty="0"/>
              <a:t>Improve allocative efficiency &amp; mobilize resources domestically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95E15EF-52CD-4E24-9250-6C380146E7F5}"/>
              </a:ext>
            </a:extLst>
          </p:cNvPr>
          <p:cNvGrpSpPr/>
          <p:nvPr/>
        </p:nvGrpSpPr>
        <p:grpSpPr>
          <a:xfrm>
            <a:off x="1371600" y="1644348"/>
            <a:ext cx="6467326" cy="4146852"/>
            <a:chOff x="1371600" y="1853892"/>
            <a:chExt cx="6467326" cy="414685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7A56C28-8A7A-4680-8965-21892ADEAF74}"/>
                </a:ext>
              </a:extLst>
            </p:cNvPr>
            <p:cNvGrpSpPr/>
            <p:nvPr/>
          </p:nvGrpSpPr>
          <p:grpSpPr>
            <a:xfrm>
              <a:off x="1371600" y="1853892"/>
              <a:ext cx="6467326" cy="4146852"/>
              <a:chOff x="1371600" y="1853892"/>
              <a:chExt cx="6467326" cy="4146852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BD53134C-F666-45E1-88E7-8753781B5F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5411" y="2365017"/>
                <a:ext cx="6463515" cy="3635727"/>
              </a:xfrm>
              <a:prstGeom prst="rect">
                <a:avLst/>
              </a:prstGeom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43B92F-4EB7-4FFA-810E-B695089A442C}"/>
                  </a:ext>
                </a:extLst>
              </p:cNvPr>
              <p:cNvSpPr txBox="1"/>
              <p:nvPr/>
            </p:nvSpPr>
            <p:spPr>
              <a:xfrm>
                <a:off x="1371600" y="1853892"/>
                <a:ext cx="6467326" cy="7389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1" dirty="0"/>
                  <a:t>Implement country processes engaging stakeholders to compare impacts and costs of alternatives</a:t>
                </a: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422078C-1951-4E88-9566-0E1870B19498}"/>
                </a:ext>
              </a:extLst>
            </p:cNvPr>
            <p:cNvSpPr/>
            <p:nvPr/>
          </p:nvSpPr>
          <p:spPr>
            <a:xfrm>
              <a:off x="1752600" y="2514600"/>
              <a:ext cx="53340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553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00FA0-99E6-4F75-83C1-765A69537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 models to better guide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B86A7-204F-427F-8CA4-E3564A51D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2400" dirty="0"/>
              <a:t>Work with cascade initiatives to provide feedback to strengthen programs</a:t>
            </a:r>
          </a:p>
          <a:p>
            <a:pPr lvl="1"/>
            <a:r>
              <a:rPr lang="en-US" sz="2000" dirty="0"/>
              <a:t>Develop models as a framework for cascade data &amp; discussion</a:t>
            </a:r>
          </a:p>
          <a:p>
            <a:pPr lvl="1"/>
            <a:r>
              <a:rPr lang="en-US" sz="2000" dirty="0"/>
              <a:t>Work with local programs to ensure models meet their needs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9C1C37-2D3C-4F36-9490-7FBF9F2919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04800" y="3048000"/>
            <a:ext cx="86106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2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E08F51-1E3D-469A-B2DF-04B0A78CB0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752600"/>
            <a:ext cx="7696200" cy="2010619"/>
          </a:xfrm>
        </p:spPr>
        <p:txBody>
          <a:bodyPr/>
          <a:lstStyle/>
          <a:p>
            <a:r>
              <a:rPr lang="en-US" sz="2800" dirty="0"/>
              <a:t>We can end AIDS in Asia, but we must focus more intensely, mobilize additional domestic resources &amp; use every $ to maximum effect.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8CF0208-5974-4B80-B045-838F88240F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9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D21DE-19CB-47CC-B0C9-BCA5A1A19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…but new infections are not distributed uniformly and not declining everywhere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25758-4AC4-4742-B22C-9B76B9B740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42FDC-5233-4908-9781-B3533BF009B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5D54E6-9473-4F31-8D3C-26BF85F87A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1219200"/>
            <a:ext cx="7239000" cy="4495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72F9B5-AEBD-4192-B03A-1FC720D6F291}"/>
              </a:ext>
            </a:extLst>
          </p:cNvPr>
          <p:cNvSpPr txBox="1"/>
          <p:nvPr/>
        </p:nvSpPr>
        <p:spPr>
          <a:xfrm>
            <a:off x="1638300" y="57912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Source: AIDS Data Hub from UNAIDS 2017 Estimates</a:t>
            </a:r>
          </a:p>
        </p:txBody>
      </p:sp>
    </p:spTree>
    <p:extLst>
      <p:ext uri="{BB962C8B-B14F-4D97-AF65-F5344CB8AC3E}">
        <p14:creationId xmlns:p14="http://schemas.microsoft.com/office/powerpoint/2010/main" val="10613040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29AA1-93F3-4829-8F2A-30CE355C6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8806E-04BF-4ACB-B254-6D7B6D46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AEM country teams in:</a:t>
            </a:r>
          </a:p>
          <a:p>
            <a:pPr lvl="1"/>
            <a:r>
              <a:rPr lang="en-US" dirty="0"/>
              <a:t>Bangladesh, Indonesia, Cambodia, Lao PDR, Myanmar, Malaysia, Nepal, the Philippines, Pakistan, Thailand and Viet Nam</a:t>
            </a:r>
          </a:p>
          <a:p>
            <a:r>
              <a:rPr lang="en-US" dirty="0"/>
              <a:t>Those supporting AEM development &amp; application:</a:t>
            </a:r>
          </a:p>
          <a:p>
            <a:pPr lvl="1"/>
            <a:r>
              <a:rPr lang="en-US" dirty="0"/>
              <a:t>WHO SEARO</a:t>
            </a:r>
          </a:p>
          <a:p>
            <a:pPr lvl="1"/>
            <a:r>
              <a:rPr lang="en-US" dirty="0"/>
              <a:t>Global Fund</a:t>
            </a:r>
          </a:p>
          <a:p>
            <a:pPr lvl="1"/>
            <a:r>
              <a:rPr lang="en-US" dirty="0"/>
              <a:t>Gates Foundation through </a:t>
            </a:r>
            <a:r>
              <a:rPr lang="en-US" dirty="0" err="1"/>
              <a:t>Avenir</a:t>
            </a:r>
            <a:r>
              <a:rPr lang="en-US" dirty="0"/>
              <a:t> Health</a:t>
            </a:r>
          </a:p>
          <a:p>
            <a:pPr lvl="1"/>
            <a:r>
              <a:rPr lang="en-US" dirty="0"/>
              <a:t>UNAIDS</a:t>
            </a:r>
          </a:p>
          <a:p>
            <a:pPr lvl="1"/>
            <a:r>
              <a:rPr lang="en-US" dirty="0"/>
              <a:t>USAID, FHI and World Bank</a:t>
            </a:r>
          </a:p>
          <a:p>
            <a:r>
              <a:rPr lang="en-US" dirty="0"/>
              <a:t>The AEM Development team:</a:t>
            </a:r>
          </a:p>
          <a:p>
            <a:pPr lvl="1"/>
            <a:r>
              <a:rPr lang="en-US" dirty="0" err="1"/>
              <a:t>Wiwat</a:t>
            </a:r>
            <a:r>
              <a:rPr lang="en-US" dirty="0"/>
              <a:t> </a:t>
            </a:r>
            <a:r>
              <a:rPr lang="en-US" dirty="0" err="1"/>
              <a:t>Peerapatanapokin</a:t>
            </a:r>
            <a:r>
              <a:rPr lang="en-US" dirty="0"/>
              <a:t>, Robert Puckett, </a:t>
            </a:r>
            <a:r>
              <a:rPr lang="en-US" dirty="0" err="1"/>
              <a:t>Nalyn</a:t>
            </a:r>
            <a:r>
              <a:rPr lang="en-US" dirty="0"/>
              <a:t> </a:t>
            </a:r>
            <a:r>
              <a:rPr lang="en-US" dirty="0" err="1"/>
              <a:t>Siripong</a:t>
            </a:r>
            <a:r>
              <a:rPr lang="en-US" dirty="0"/>
              <a:t> &amp; Tim Brown</a:t>
            </a:r>
          </a:p>
        </p:txBody>
      </p:sp>
    </p:spTree>
    <p:extLst>
      <p:ext uri="{BB962C8B-B14F-4D97-AF65-F5344CB8AC3E}">
        <p14:creationId xmlns:p14="http://schemas.microsoft.com/office/powerpoint/2010/main" val="3371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8D69A-DB82-4020-BFE6-B52F77F13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2006, Commission told us to focus on key populations….but have things changed?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D9E01-A7D8-4D7D-AB38-DFE697533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important is prioritizing key populations today?</a:t>
            </a:r>
          </a:p>
          <a:p>
            <a:r>
              <a:rPr lang="en-US" dirty="0"/>
              <a:t>What can we achieve with adequate resources?</a:t>
            </a:r>
          </a:p>
          <a:p>
            <a:r>
              <a:rPr lang="en-US" dirty="0"/>
              <a:t>What’s the most effective way to prevent HIV among non-key populations?</a:t>
            </a:r>
          </a:p>
          <a:p>
            <a:r>
              <a:rPr lang="en-US" dirty="0"/>
              <a:t>How can we use models to target responses more effectively?</a:t>
            </a:r>
          </a:p>
          <a:p>
            <a:r>
              <a:rPr lang="en-US" dirty="0"/>
              <a:t>How can we make models more useful for guiding programs?</a:t>
            </a:r>
          </a:p>
        </p:txBody>
      </p:sp>
    </p:spTree>
    <p:extLst>
      <p:ext uri="{BB962C8B-B14F-4D97-AF65-F5344CB8AC3E}">
        <p14:creationId xmlns:p14="http://schemas.microsoft.com/office/powerpoint/2010/main" val="139600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59392-EC64-446C-8606-EA0847FD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Explored impacts of changing responses to epidemics in Asia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41E22-8DC2-4C41-9751-102AEFE11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38" y="1600200"/>
            <a:ext cx="5716904" cy="4525963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n-US" sz="2400" dirty="0"/>
              <a:t>Based on 11 countries using AIDS Epidemic Model (AEM) for national projections in 2017</a:t>
            </a:r>
          </a:p>
          <a:p>
            <a:pPr>
              <a:spcBef>
                <a:spcPts val="2400"/>
              </a:spcBef>
            </a:pPr>
            <a:r>
              <a:rPr lang="en-US" sz="2400" dirty="0"/>
              <a:t>AEM can explore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    impact  of changing programs</a:t>
            </a:r>
          </a:p>
          <a:p>
            <a:pPr lvl="1"/>
            <a:r>
              <a:rPr lang="en-US" sz="2000" dirty="0"/>
              <a:t>Contains key populations 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sz="2000" dirty="0"/>
              <a:t>     critical in Asian epidemics</a:t>
            </a:r>
          </a:p>
          <a:p>
            <a:pPr lvl="1"/>
            <a:r>
              <a:rPr lang="en-US" sz="2000" dirty="0"/>
              <a:t>Simulates HIV transmission</a:t>
            </a:r>
          </a:p>
          <a:p>
            <a:pPr lvl="2"/>
            <a:r>
              <a:rPr lang="en-US" dirty="0"/>
              <a:t>Vaginal, anal and needle sharing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E3272-DAB7-42C2-AFA7-F9A6AED730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42FDC-5233-4908-9781-B3533BF009B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2F41695-F699-46A1-9FD3-E152C1FBD4CA}"/>
              </a:ext>
            </a:extLst>
          </p:cNvPr>
          <p:cNvSpPr txBox="1"/>
          <p:nvPr/>
        </p:nvSpPr>
        <p:spPr>
          <a:xfrm>
            <a:off x="910541" y="5366399"/>
            <a:ext cx="7811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FE1E1"/>
                </a:solidFill>
              </a:rPr>
              <a:t>Countries: Bangladesh, Indonesia, Cambodia, Lao PDR, Myanmar, Malaysia, Nepal, the Philippines, Pakistan, Thailand and Viet Nam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A9C2B8F-C806-4A08-840F-ADBAB6EE68B9}"/>
              </a:ext>
            </a:extLst>
          </p:cNvPr>
          <p:cNvGrpSpPr/>
          <p:nvPr/>
        </p:nvGrpSpPr>
        <p:grpSpPr>
          <a:xfrm>
            <a:off x="4033382" y="1828800"/>
            <a:ext cx="5110618" cy="2466503"/>
            <a:chOff x="1227813" y="1696393"/>
            <a:chExt cx="7687587" cy="3409007"/>
          </a:xfrm>
        </p:grpSpPr>
        <p:sp>
          <p:nvSpPr>
            <p:cNvPr id="32" name="Oval 3">
              <a:extLst>
                <a:ext uri="{FF2B5EF4-FFF2-40B4-BE49-F238E27FC236}">
                  <a16:creationId xmlns:a16="http://schemas.microsoft.com/office/drawing/2014/main" id="{DFA5CDDC-59FC-4708-BE85-8FE8E722D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0450" y="3581400"/>
              <a:ext cx="3549650" cy="1524000"/>
            </a:xfrm>
            <a:prstGeom prst="ellipse">
              <a:avLst/>
            </a:prstGeom>
            <a:solidFill>
              <a:srgbClr val="FFFF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 Box 4">
              <a:extLst>
                <a:ext uri="{FF2B5EF4-FFF2-40B4-BE49-F238E27FC236}">
                  <a16:creationId xmlns:a16="http://schemas.microsoft.com/office/drawing/2014/main" id="{E770078F-F4EA-4467-9031-A5ED3D668F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5950" y="3962399"/>
              <a:ext cx="2339092" cy="955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r>
                <a:rPr lang="en-US" sz="1600" dirty="0">
                  <a:solidFill>
                    <a:srgbClr val="000099"/>
                  </a:solidFill>
                  <a:latin typeface="+mj-lt"/>
                  <a:cs typeface="Times New Roman" pitchFamily="18" charset="0"/>
                </a:rPr>
                <a:t>Low or no risk</a:t>
              </a:r>
            </a:p>
            <a:p>
              <a:r>
                <a:rPr lang="en-US" sz="1600" dirty="0">
                  <a:solidFill>
                    <a:srgbClr val="000099"/>
                  </a:solidFill>
                  <a:latin typeface="+mj-lt"/>
                  <a:cs typeface="Times New Roman" pitchFamily="18" charset="0"/>
                </a:rPr>
                <a:t>      female</a:t>
              </a:r>
            </a:p>
          </p:txBody>
        </p:sp>
        <p:sp>
          <p:nvSpPr>
            <p:cNvPr id="34" name="Oval 5">
              <a:extLst>
                <a:ext uri="{FF2B5EF4-FFF2-40B4-BE49-F238E27FC236}">
                  <a16:creationId xmlns:a16="http://schemas.microsoft.com/office/drawing/2014/main" id="{1F412750-E888-4F4A-B663-BF18C6D1B1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7813" y="2499511"/>
              <a:ext cx="3549650" cy="1524000"/>
            </a:xfrm>
            <a:prstGeom prst="ellipse">
              <a:avLst/>
            </a:prstGeom>
            <a:solidFill>
              <a:srgbClr val="FFFF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Oval 6">
              <a:extLst>
                <a:ext uri="{FF2B5EF4-FFF2-40B4-BE49-F238E27FC236}">
                  <a16:creationId xmlns:a16="http://schemas.microsoft.com/office/drawing/2014/main" id="{E38C8C03-E5F7-4F40-B4CB-FFF6BBE41C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6500" y="2667000"/>
              <a:ext cx="1733550" cy="457200"/>
            </a:xfrm>
            <a:prstGeom prst="ellipse">
              <a:avLst/>
            </a:prstGeom>
            <a:solidFill>
              <a:srgbClr val="FF99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 dirty="0">
                  <a:solidFill>
                    <a:srgbClr val="000099"/>
                  </a:solidFill>
                  <a:latin typeface="+mn-lt"/>
                  <a:cs typeface="Times New Roman" pitchFamily="18" charset="0"/>
                </a:rPr>
                <a:t>Client</a:t>
              </a:r>
            </a:p>
          </p:txBody>
        </p:sp>
        <p:sp>
          <p:nvSpPr>
            <p:cNvPr id="36" name="Text Box 7">
              <a:extLst>
                <a:ext uri="{FF2B5EF4-FFF2-40B4-BE49-F238E27FC236}">
                  <a16:creationId xmlns:a16="http://schemas.microsoft.com/office/drawing/2014/main" id="{738F2EC7-FD76-411B-8D3C-ED84ED7E9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1199" y="3124200"/>
              <a:ext cx="2339092" cy="955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r>
                <a:rPr lang="en-US" sz="1600" dirty="0">
                  <a:solidFill>
                    <a:srgbClr val="000099"/>
                  </a:solidFill>
                  <a:latin typeface="+mn-lt"/>
                  <a:cs typeface="Times New Roman" pitchFamily="18" charset="0"/>
                </a:rPr>
                <a:t>Low</a:t>
              </a:r>
              <a:r>
                <a:rPr lang="en-US" sz="1600" dirty="0">
                  <a:latin typeface="+mn-lt"/>
                  <a:cs typeface="Times New Roman" pitchFamily="18" charset="0"/>
                </a:rPr>
                <a:t> </a:t>
              </a:r>
              <a:r>
                <a:rPr lang="en-US" sz="1600" dirty="0">
                  <a:solidFill>
                    <a:srgbClr val="000099"/>
                  </a:solidFill>
                  <a:latin typeface="+mn-lt"/>
                  <a:cs typeface="Times New Roman" pitchFamily="18" charset="0"/>
                </a:rPr>
                <a:t>or no risk</a:t>
              </a:r>
            </a:p>
            <a:p>
              <a:r>
                <a:rPr lang="en-US" sz="1600" dirty="0">
                  <a:solidFill>
                    <a:srgbClr val="000099"/>
                  </a:solidFill>
                  <a:latin typeface="+mn-lt"/>
                  <a:cs typeface="Times New Roman" pitchFamily="18" charset="0"/>
                </a:rPr>
                <a:t>       male</a:t>
              </a:r>
              <a:endParaRPr lang="en-US" sz="1600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37" name="Line 8">
              <a:extLst>
                <a:ext uri="{FF2B5EF4-FFF2-40B4-BE49-F238E27FC236}">
                  <a16:creationId xmlns:a16="http://schemas.microsoft.com/office/drawing/2014/main" id="{46C47430-29C3-4CF3-BFAB-F6276E60BF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10049" y="1886893"/>
              <a:ext cx="2101033" cy="932507"/>
            </a:xfrm>
            <a:prstGeom prst="line">
              <a:avLst/>
            </a:prstGeom>
            <a:noFill/>
            <a:ln w="95250" cap="sq">
              <a:solidFill>
                <a:srgbClr val="FF99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9">
              <a:extLst>
                <a:ext uri="{FF2B5EF4-FFF2-40B4-BE49-F238E27FC236}">
                  <a16:creationId xmlns:a16="http://schemas.microsoft.com/office/drawing/2014/main" id="{3DA7365B-35A1-48B4-A33E-3FDB310AD7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3850" y="3112506"/>
              <a:ext cx="1066800" cy="773694"/>
            </a:xfrm>
            <a:prstGeom prst="line">
              <a:avLst/>
            </a:prstGeom>
            <a:noFill/>
            <a:ln w="47625" cap="sq">
              <a:solidFill>
                <a:srgbClr val="00FFFF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10">
              <a:extLst>
                <a:ext uri="{FF2B5EF4-FFF2-40B4-BE49-F238E27FC236}">
                  <a16:creationId xmlns:a16="http://schemas.microsoft.com/office/drawing/2014/main" id="{40A759C8-E5DB-4865-B839-9FE7E389AB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40250" y="3657600"/>
              <a:ext cx="495300" cy="381000"/>
            </a:xfrm>
            <a:prstGeom prst="line">
              <a:avLst/>
            </a:prstGeom>
            <a:noFill/>
            <a:ln w="19050" cap="sq">
              <a:solidFill>
                <a:srgbClr val="00FFFF"/>
              </a:solidFill>
              <a:round/>
              <a:headEnd type="triangle" w="lg" len="sm"/>
              <a:tailEnd type="triangle" w="lg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11">
              <a:extLst>
                <a:ext uri="{FF2B5EF4-FFF2-40B4-BE49-F238E27FC236}">
                  <a16:creationId xmlns:a16="http://schemas.microsoft.com/office/drawing/2014/main" id="{C9AF1F81-6B79-4018-8101-15FF730BD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5950" y="2309010"/>
              <a:ext cx="1695450" cy="434189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 eaLnBrk="0" hangingPunct="0">
                <a:lnSpc>
                  <a:spcPct val="129000"/>
                </a:lnSpc>
                <a:spcBef>
                  <a:spcPct val="80000"/>
                </a:spcBef>
              </a:pPr>
              <a:r>
                <a:rPr lang="en-US" sz="1200" dirty="0">
                  <a:solidFill>
                    <a:srgbClr val="000099"/>
                  </a:solidFill>
                  <a:latin typeface="+mn-lt"/>
                  <a:cs typeface="Times New Roman" pitchFamily="18" charset="0"/>
                </a:rPr>
                <a:t>MSM/MSW</a:t>
              </a:r>
            </a:p>
          </p:txBody>
        </p:sp>
        <p:sp>
          <p:nvSpPr>
            <p:cNvPr id="41" name="Oval 12">
              <a:extLst>
                <a:ext uri="{FF2B5EF4-FFF2-40B4-BE49-F238E27FC236}">
                  <a16:creationId xmlns:a16="http://schemas.microsoft.com/office/drawing/2014/main" id="{3F5C6F39-FC9C-4F5B-A1FC-0045E62CD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2743199"/>
              <a:ext cx="1651000" cy="518309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 eaLnBrk="0" hangingPunct="0">
                <a:lnSpc>
                  <a:spcPct val="129000"/>
                </a:lnSpc>
                <a:spcBef>
                  <a:spcPct val="80000"/>
                </a:spcBef>
              </a:pPr>
              <a:r>
                <a:rPr lang="en-US" sz="1200" dirty="0">
                  <a:solidFill>
                    <a:srgbClr val="000099"/>
                  </a:solidFill>
                  <a:latin typeface="+mn-lt"/>
                  <a:cs typeface="Times New Roman" pitchFamily="18" charset="0"/>
                </a:rPr>
                <a:t>PWID(M/F)</a:t>
              </a:r>
            </a:p>
          </p:txBody>
        </p:sp>
        <p:sp>
          <p:nvSpPr>
            <p:cNvPr id="42" name="Oval 13">
              <a:extLst>
                <a:ext uri="{FF2B5EF4-FFF2-40B4-BE49-F238E27FC236}">
                  <a16:creationId xmlns:a16="http://schemas.microsoft.com/office/drawing/2014/main" id="{C334BA0C-2D3D-472F-AF6F-528F63C2F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1083" y="1696393"/>
              <a:ext cx="1568450" cy="381000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 eaLnBrk="0" hangingPunct="0">
                <a:lnSpc>
                  <a:spcPct val="129000"/>
                </a:lnSpc>
                <a:spcBef>
                  <a:spcPct val="80000"/>
                </a:spcBef>
              </a:pPr>
              <a:r>
                <a:rPr lang="en-US" sz="1200" dirty="0">
                  <a:solidFill>
                    <a:srgbClr val="000099"/>
                  </a:solidFill>
                  <a:latin typeface="+mn-lt"/>
                  <a:cs typeface="Times New Roman" pitchFamily="18" charset="0"/>
                </a:rPr>
                <a:t>FSW/ISW</a:t>
              </a:r>
            </a:p>
          </p:txBody>
        </p:sp>
        <p:sp>
          <p:nvSpPr>
            <p:cNvPr id="43" name="Line 14">
              <a:extLst>
                <a:ext uri="{FF2B5EF4-FFF2-40B4-BE49-F238E27FC236}">
                  <a16:creationId xmlns:a16="http://schemas.microsoft.com/office/drawing/2014/main" id="{1AF824BB-460A-41C3-9CA5-F1B3688962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9053" y="2743200"/>
              <a:ext cx="150356" cy="814812"/>
            </a:xfrm>
            <a:prstGeom prst="line">
              <a:avLst/>
            </a:prstGeom>
            <a:noFill/>
            <a:ln w="22225">
              <a:solidFill>
                <a:srgbClr val="00FFFF"/>
              </a:solidFill>
              <a:round/>
              <a:headEnd type="triangl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" name="Line 15">
              <a:extLst>
                <a:ext uri="{FF2B5EF4-FFF2-40B4-BE49-F238E27FC236}">
                  <a16:creationId xmlns:a16="http://schemas.microsoft.com/office/drawing/2014/main" id="{18C8FFE2-7B31-4A7F-9ED5-6DD0554D1F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94600" y="3261508"/>
              <a:ext cx="123825" cy="396092"/>
            </a:xfrm>
            <a:prstGeom prst="line">
              <a:avLst/>
            </a:prstGeom>
            <a:noFill/>
            <a:ln w="22225">
              <a:solidFill>
                <a:srgbClr val="00FFFF"/>
              </a:solidFill>
              <a:round/>
              <a:headEnd type="triangl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" name="Line 16">
              <a:extLst>
                <a:ext uri="{FF2B5EF4-FFF2-40B4-BE49-F238E27FC236}">
                  <a16:creationId xmlns:a16="http://schemas.microsoft.com/office/drawing/2014/main" id="{9D2085A4-F5CE-4656-959A-59031D01FB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94600" y="2078902"/>
              <a:ext cx="247650" cy="664298"/>
            </a:xfrm>
            <a:prstGeom prst="line">
              <a:avLst/>
            </a:prstGeom>
            <a:noFill/>
            <a:ln w="22225">
              <a:solidFill>
                <a:srgbClr val="00FFFF"/>
              </a:solidFill>
              <a:round/>
              <a:headEnd type="triangl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" name="Line 17">
              <a:extLst>
                <a:ext uri="{FF2B5EF4-FFF2-40B4-BE49-F238E27FC236}">
                  <a16:creationId xmlns:a16="http://schemas.microsoft.com/office/drawing/2014/main" id="{C8B3352D-2746-4CD1-9C2F-77266B0288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58698" y="2078902"/>
              <a:ext cx="62054" cy="228600"/>
            </a:xfrm>
            <a:prstGeom prst="line">
              <a:avLst/>
            </a:prstGeom>
            <a:noFill/>
            <a:ln w="22225">
              <a:solidFill>
                <a:srgbClr val="00FFFF"/>
              </a:solidFill>
              <a:round/>
              <a:headEnd type="triangl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7" name="AutoShape 21">
              <a:extLst>
                <a:ext uri="{FF2B5EF4-FFF2-40B4-BE49-F238E27FC236}">
                  <a16:creationId xmlns:a16="http://schemas.microsoft.com/office/drawing/2014/main" id="{80E48D99-EF24-4EA4-A597-E799648E1C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8633" y="2938172"/>
              <a:ext cx="82550" cy="114300"/>
            </a:xfrm>
            <a:prstGeom prst="curvedRightArrow">
              <a:avLst>
                <a:gd name="adj1" fmla="val 36923"/>
                <a:gd name="adj2" fmla="val 73846"/>
                <a:gd name="adj3" fmla="val 33333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AutoShape 22">
              <a:extLst>
                <a:ext uri="{FF2B5EF4-FFF2-40B4-BE49-F238E27FC236}">
                  <a16:creationId xmlns:a16="http://schemas.microsoft.com/office/drawing/2014/main" id="{46694ACA-00CC-4C7A-8FE8-A6AC8F8E480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8751183" y="2938171"/>
              <a:ext cx="82550" cy="114300"/>
            </a:xfrm>
            <a:prstGeom prst="curvedRightArrow">
              <a:avLst>
                <a:gd name="adj1" fmla="val 36923"/>
                <a:gd name="adj2" fmla="val 73846"/>
                <a:gd name="adj3" fmla="val 33333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AutoShape 23">
              <a:extLst>
                <a:ext uri="{FF2B5EF4-FFF2-40B4-BE49-F238E27FC236}">
                  <a16:creationId xmlns:a16="http://schemas.microsoft.com/office/drawing/2014/main" id="{9EBA4064-1596-43B1-8431-798A350B70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1850" y="2449966"/>
              <a:ext cx="82550" cy="152400"/>
            </a:xfrm>
            <a:prstGeom prst="curvedRightArrow">
              <a:avLst>
                <a:gd name="adj1" fmla="val 36923"/>
                <a:gd name="adj2" fmla="val 73846"/>
                <a:gd name="adj3" fmla="val 33333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AutoShape 24">
              <a:extLst>
                <a:ext uri="{FF2B5EF4-FFF2-40B4-BE49-F238E27FC236}">
                  <a16:creationId xmlns:a16="http://schemas.microsoft.com/office/drawing/2014/main" id="{C7BC4971-E554-47C7-9267-7E92ECA8F02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7264400" y="2449966"/>
              <a:ext cx="82550" cy="152400"/>
            </a:xfrm>
            <a:prstGeom prst="curvedRightArrow">
              <a:avLst>
                <a:gd name="adj1" fmla="val 36923"/>
                <a:gd name="adj2" fmla="val 73846"/>
                <a:gd name="adj3" fmla="val 33333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13">
              <a:extLst>
                <a:ext uri="{FF2B5EF4-FFF2-40B4-BE49-F238E27FC236}">
                  <a16:creationId xmlns:a16="http://schemas.microsoft.com/office/drawing/2014/main" id="{81A9F3CE-E113-402B-9A98-C753656F0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8009" y="3078555"/>
              <a:ext cx="1568450" cy="381000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 eaLnBrk="0" hangingPunct="0">
                <a:lnSpc>
                  <a:spcPct val="129000"/>
                </a:lnSpc>
                <a:spcBef>
                  <a:spcPct val="80000"/>
                </a:spcBef>
              </a:pPr>
              <a:r>
                <a:rPr lang="en-US" sz="1200" dirty="0">
                  <a:solidFill>
                    <a:srgbClr val="000099"/>
                  </a:solidFill>
                  <a:latin typeface="+mn-lt"/>
                  <a:cs typeface="Times New Roman" pitchFamily="18" charset="0"/>
                </a:rPr>
                <a:t>TG</a:t>
              </a:r>
            </a:p>
          </p:txBody>
        </p:sp>
        <p:sp>
          <p:nvSpPr>
            <p:cNvPr id="52" name="Line 17">
              <a:extLst>
                <a:ext uri="{FF2B5EF4-FFF2-40B4-BE49-F238E27FC236}">
                  <a16:creationId xmlns:a16="http://schemas.microsoft.com/office/drawing/2014/main" id="{141E11BD-E24F-450E-AA98-051E06E98B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08697" y="2743200"/>
              <a:ext cx="92940" cy="304800"/>
            </a:xfrm>
            <a:prstGeom prst="line">
              <a:avLst/>
            </a:prstGeom>
            <a:noFill/>
            <a:ln w="22225">
              <a:solidFill>
                <a:srgbClr val="00FFFF"/>
              </a:solidFill>
              <a:round/>
              <a:headEnd type="triangl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" name="Line 17">
              <a:extLst>
                <a:ext uri="{FF2B5EF4-FFF2-40B4-BE49-F238E27FC236}">
                  <a16:creationId xmlns:a16="http://schemas.microsoft.com/office/drawing/2014/main" id="{4B5C4BAE-91C6-44AA-8D7E-F7862253D1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810847" y="3261511"/>
              <a:ext cx="297161" cy="0"/>
            </a:xfrm>
            <a:prstGeom prst="line">
              <a:avLst/>
            </a:prstGeom>
            <a:noFill/>
            <a:ln w="22225">
              <a:solidFill>
                <a:srgbClr val="00FFFF"/>
              </a:solidFill>
              <a:round/>
              <a:headEnd type="triangl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" name="Line 16">
              <a:extLst>
                <a:ext uri="{FF2B5EF4-FFF2-40B4-BE49-F238E27FC236}">
                  <a16:creationId xmlns:a16="http://schemas.microsoft.com/office/drawing/2014/main" id="{B395B228-D67F-4D19-9A93-C92997D477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89725" y="2971799"/>
              <a:ext cx="574675" cy="289710"/>
            </a:xfrm>
            <a:prstGeom prst="line">
              <a:avLst/>
            </a:prstGeom>
            <a:noFill/>
            <a:ln w="22225">
              <a:solidFill>
                <a:srgbClr val="00FFFF"/>
              </a:solidFill>
              <a:round/>
              <a:headEnd type="triangl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1" name="Line 17">
              <a:extLst>
                <a:ext uri="{FF2B5EF4-FFF2-40B4-BE49-F238E27FC236}">
                  <a16:creationId xmlns:a16="http://schemas.microsoft.com/office/drawing/2014/main" id="{391BB4F6-1829-4995-A4C4-653181490C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0050" y="2933699"/>
              <a:ext cx="981101" cy="182955"/>
            </a:xfrm>
            <a:prstGeom prst="line">
              <a:avLst/>
            </a:prstGeom>
            <a:noFill/>
            <a:ln w="22225">
              <a:solidFill>
                <a:srgbClr val="00FFFF"/>
              </a:solidFill>
              <a:round/>
              <a:headEnd type="triangl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4790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D6D3E-08B8-42BF-8229-AD99F8A9F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Built 5 scenarios: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A99C7-AF4A-4361-A56E-E97024C4B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Baseline:</a:t>
            </a:r>
            <a:r>
              <a:rPr lang="en-US" dirty="0"/>
              <a:t> KP program coverage stays as today, ART scales as country currently plans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Fast Scale-up: </a:t>
            </a:r>
            <a:r>
              <a:rPr lang="en-US" dirty="0"/>
              <a:t>KP coverage to 90% in 2020, ART in all populations to 81% in 2020, 90% in 2030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KP ART Scale-up: </a:t>
            </a:r>
            <a:r>
              <a:rPr lang="en-US" dirty="0"/>
              <a:t>KP program coverage stays as today, ART for KPs scaled to 81% in 2020, 90% in 2030, ART for other populations as currently planned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Partner Prevention: </a:t>
            </a:r>
            <a:r>
              <a:rPr lang="en-US" dirty="0"/>
              <a:t>30% reduction of spousal transmission by 2020 and 50% by 2025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Scale-back:</a:t>
            </a:r>
            <a:r>
              <a:rPr lang="en-US" dirty="0"/>
              <a:t> Assume coverage of KP programs scales back, while ART is sustained at current levels</a:t>
            </a:r>
          </a:p>
        </p:txBody>
      </p:sp>
    </p:spTree>
    <p:extLst>
      <p:ext uri="{BB962C8B-B14F-4D97-AF65-F5344CB8AC3E}">
        <p14:creationId xmlns:p14="http://schemas.microsoft.com/office/powerpoint/2010/main" val="3121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7AEC7-EBD1-4D5A-BFE8-50CC9532D0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does the current </a:t>
            </a:r>
            <a:br>
              <a:rPr lang="en-US" dirty="0"/>
            </a:br>
            <a:r>
              <a:rPr lang="en-US" dirty="0"/>
              <a:t>situation look like?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C4B97F-DBC5-4670-AB2F-5950FC70E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1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6883C-1489-4C68-A2A2-E6D38A933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Countries vary substantially across Asia</a:t>
            </a:r>
            <a:br>
              <a:rPr lang="en-US" dirty="0"/>
            </a:br>
            <a:r>
              <a:rPr lang="en-US" dirty="0"/>
              <a:t>In both pattern &amp; intensity of new infections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25EBDFA-4C55-4910-86F6-F18840B27566}"/>
              </a:ext>
            </a:extLst>
          </p:cNvPr>
          <p:cNvGrpSpPr/>
          <p:nvPr/>
        </p:nvGrpSpPr>
        <p:grpSpPr>
          <a:xfrm>
            <a:off x="1088886" y="1408379"/>
            <a:ext cx="6548782" cy="4850288"/>
            <a:chOff x="1088886" y="1408379"/>
            <a:chExt cx="6548782" cy="485028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02488C7-D1F7-42FD-BC2B-1899E8B33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8886" y="1408379"/>
              <a:ext cx="3276600" cy="242547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A62C222-740C-47E8-9997-1CCB9AD1C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68074" y="1413565"/>
              <a:ext cx="3269594" cy="242028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EE535AF-6E53-41BC-9D52-18ED70C4C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2203" y="3832874"/>
              <a:ext cx="3276600" cy="2425471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12B052A-0D14-4478-A5CF-88E277D164AF}"/>
                </a:ext>
              </a:extLst>
            </p:cNvPr>
            <p:cNvSpPr/>
            <p:nvPr/>
          </p:nvSpPr>
          <p:spPr>
            <a:xfrm>
              <a:off x="4368074" y="3833196"/>
              <a:ext cx="3269594" cy="24254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4387446-6BC5-426E-82BF-853610C16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48200" y="4108890"/>
              <a:ext cx="1389411" cy="1926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81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6D93C-BBD2-4EA6-BE2A-4F9D7BF65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infections show wide epidemic variation between countries in 2017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01938E-D5C4-49D0-AE35-FE7ECB5E7BBA}"/>
              </a:ext>
            </a:extLst>
          </p:cNvPr>
          <p:cNvSpPr txBox="1"/>
          <p:nvPr/>
        </p:nvSpPr>
        <p:spPr>
          <a:xfrm>
            <a:off x="0" y="5791200"/>
            <a:ext cx="9209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Older epidemics have more infections among non-key populations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6F07DA4-DD38-4B0D-B758-A3DEC1A04F89}"/>
              </a:ext>
            </a:extLst>
          </p:cNvPr>
          <p:cNvGrpSpPr/>
          <p:nvPr/>
        </p:nvGrpSpPr>
        <p:grpSpPr>
          <a:xfrm>
            <a:off x="455368" y="1490504"/>
            <a:ext cx="8229600" cy="4300696"/>
            <a:chOff x="304800" y="1482435"/>
            <a:chExt cx="8538361" cy="456963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8283DEF-8F53-42A8-A2DE-FADD9EC34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800" y="1482436"/>
              <a:ext cx="6455267" cy="456963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8A467C1-740F-4142-8C11-68473FD0A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4350" y="1482435"/>
              <a:ext cx="2168811" cy="45696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322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1338</Words>
  <Application>Microsoft Office PowerPoint</Application>
  <PresentationFormat>On-screen Show (4:3)</PresentationFormat>
  <Paragraphs>183</Paragraphs>
  <Slides>30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Arial Unicode MS</vt:lpstr>
      <vt:lpstr>Times New Roman</vt:lpstr>
      <vt:lpstr>Default Design</vt:lpstr>
      <vt:lpstr>Equation</vt:lpstr>
      <vt:lpstr>Where should we focus  for impact in Asia?</vt:lpstr>
      <vt:lpstr>Epidemics in Asia are diverse and evolving</vt:lpstr>
      <vt:lpstr>…but new infections are not distributed uniformly and not declining everywhere </vt:lpstr>
      <vt:lpstr>In 2006, Commission told us to focus on key populations….but have things changed?</vt:lpstr>
      <vt:lpstr>Explored impacts of changing responses to epidemics in Asia</vt:lpstr>
      <vt:lpstr>Built 5 scenarios:</vt:lpstr>
      <vt:lpstr>What does the current  situation look like?</vt:lpstr>
      <vt:lpstr>Countries vary substantially across Asia In both pattern &amp; intensity of new infections</vt:lpstr>
      <vt:lpstr>Current infections show wide epidemic variation between countries in 2017</vt:lpstr>
      <vt:lpstr>..but new infections show even more diversity among the countries</vt:lpstr>
      <vt:lpstr>Current infections: two-thirds in non-KPs</vt:lpstr>
      <vt:lpstr>New infections: two-thirds in key populations</vt:lpstr>
      <vt:lpstr>What do baselines tell of Asian dynamics?</vt:lpstr>
      <vt:lpstr>Does growth in infections among non-KPs mean the epidemic has “gone generalized”?</vt:lpstr>
      <vt:lpstr>These patterns of new infections have critical program implications</vt:lpstr>
      <vt:lpstr>What do the scenarios show?</vt:lpstr>
      <vt:lpstr>What do the scenarios show?</vt:lpstr>
      <vt:lpstr>Prevention challenges: MSM</vt:lpstr>
      <vt:lpstr>Prevention challenges: targeting right segments within key populations for impact</vt:lpstr>
      <vt:lpstr>Prevention challenges: protecting  lower risk women</vt:lpstr>
      <vt:lpstr>Financial challenges are a real concern for key population prevention efforts in Asia</vt:lpstr>
      <vt:lpstr>Impacts of scaling-back</vt:lpstr>
      <vt:lpstr>How does Asia respond effectively to End AIDS?</vt:lpstr>
      <vt:lpstr>Focus our resources for impact</vt:lpstr>
      <vt:lpstr>Use existing resources more efficiently</vt:lpstr>
      <vt:lpstr>Geoprioritize &amp; fight fires in the hot spots</vt:lpstr>
      <vt:lpstr>Improve allocative efficiency &amp; mobilize resources domestically</vt:lpstr>
      <vt:lpstr>Adapt models to better guide programs</vt:lpstr>
      <vt:lpstr>We can end AIDS in Asia, but we must focus more intensely, mobilize additional domestic resources &amp; use every $ to maximum effect.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2012-12-09T01:38:03Z</dcterms:created>
  <dcterms:modified xsi:type="dcterms:W3CDTF">2018-07-22T18:08:49Z</dcterms:modified>
</cp:coreProperties>
</file>